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3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2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 </a:t>
            </a:r>
            <a:r>
              <a:rPr lang="en-US" dirty="0"/>
              <a:t>ASR Expansion</a:t>
            </a:r>
            <a:r>
              <a:rPr lang="en-US" baseline="0" dirty="0"/>
              <a:t> 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388648293963255"/>
          <c:y val="0.17171296296296296"/>
          <c:w val="0.81922462817147856"/>
          <c:h val="0.60109543598716819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Sheet6!$P$38</c:f>
              <c:strCache>
                <c:ptCount val="1"/>
                <c:pt idx="0">
                  <c:v>0rdinary 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Sheet6!$Q$37:$X$37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5</c:v>
                </c:pt>
                <c:pt idx="5">
                  <c:v>7</c:v>
                </c:pt>
                <c:pt idx="6">
                  <c:v>10</c:v>
                </c:pt>
                <c:pt idx="7">
                  <c:v>14</c:v>
                </c:pt>
              </c:numCache>
            </c:numRef>
          </c:xVal>
          <c:yVal>
            <c:numRef>
              <c:f>Sheet6!$Q$38:$X$38</c:f>
              <c:numCache>
                <c:formatCode>General</c:formatCode>
                <c:ptCount val="8"/>
                <c:pt idx="0">
                  <c:v>0</c:v>
                </c:pt>
                <c:pt idx="1">
                  <c:v>5.466666666666716E-3</c:v>
                </c:pt>
                <c:pt idx="2">
                  <c:v>2.7333333333333282E-2</c:v>
                </c:pt>
                <c:pt idx="3">
                  <c:v>4.1999999999999933E-2</c:v>
                </c:pt>
                <c:pt idx="4">
                  <c:v>6.3066666666666646E-2</c:v>
                </c:pt>
                <c:pt idx="5">
                  <c:v>7.9333333333333297E-2</c:v>
                </c:pt>
                <c:pt idx="6">
                  <c:v>8.7866666666666648E-2</c:v>
                </c:pt>
                <c:pt idx="7">
                  <c:v>9.4533333333333233E-2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BF2-4550-94D1-E809274BA290}"/>
            </c:ext>
          </c:extLst>
        </c:ser>
        <c:ser>
          <c:idx val="1"/>
          <c:order val="1"/>
          <c:tx>
            <c:strRef>
              <c:f>Sheet6!$P$39</c:f>
              <c:strCache>
                <c:ptCount val="1"/>
                <c:pt idx="0">
                  <c:v>kyusyu 1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Sheet6!$Q$37:$X$37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5</c:v>
                </c:pt>
                <c:pt idx="5">
                  <c:v>7</c:v>
                </c:pt>
                <c:pt idx="6">
                  <c:v>10</c:v>
                </c:pt>
                <c:pt idx="7">
                  <c:v>14</c:v>
                </c:pt>
              </c:numCache>
            </c:numRef>
          </c:xVal>
          <c:yVal>
            <c:numRef>
              <c:f>Sheet6!$Q$39:$X$39</c:f>
              <c:numCache>
                <c:formatCode>General</c:formatCode>
                <c:ptCount val="8"/>
                <c:pt idx="0">
                  <c:v>0</c:v>
                </c:pt>
                <c:pt idx="1">
                  <c:v>2.8399999999999953E-2</c:v>
                </c:pt>
                <c:pt idx="2">
                  <c:v>6.7466666666666633E-2</c:v>
                </c:pt>
                <c:pt idx="3">
                  <c:v>0.12480000000000006</c:v>
                </c:pt>
                <c:pt idx="4">
                  <c:v>0.25199999999999995</c:v>
                </c:pt>
                <c:pt idx="5">
                  <c:v>0.35253333333333337</c:v>
                </c:pt>
                <c:pt idx="6">
                  <c:v>0.44959999999999994</c:v>
                </c:pt>
                <c:pt idx="7">
                  <c:v>0.6306666666666666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BF2-4550-94D1-E809274BA290}"/>
            </c:ext>
          </c:extLst>
        </c:ser>
        <c:ser>
          <c:idx val="2"/>
          <c:order val="2"/>
          <c:tx>
            <c:strRef>
              <c:f>Sheet6!$P$40</c:f>
              <c:strCache>
                <c:ptCount val="1"/>
                <c:pt idx="0">
                  <c:v>kyusyu 2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Sheet6!$Q$37:$X$37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5</c:v>
                </c:pt>
                <c:pt idx="5">
                  <c:v>7</c:v>
                </c:pt>
                <c:pt idx="6">
                  <c:v>10</c:v>
                </c:pt>
                <c:pt idx="7">
                  <c:v>14</c:v>
                </c:pt>
              </c:numCache>
            </c:numRef>
          </c:xVal>
          <c:yVal>
            <c:numRef>
              <c:f>Sheet6!$Q$40:$X$40</c:f>
              <c:numCache>
                <c:formatCode>General</c:formatCode>
                <c:ptCount val="8"/>
                <c:pt idx="0">
                  <c:v>0</c:v>
                </c:pt>
                <c:pt idx="1">
                  <c:v>3.5199999999999947E-2</c:v>
                </c:pt>
                <c:pt idx="2">
                  <c:v>3.9200000000000033E-2</c:v>
                </c:pt>
                <c:pt idx="3">
                  <c:v>9.1866666666666708E-2</c:v>
                </c:pt>
                <c:pt idx="4">
                  <c:v>0.19800000000000004</c:v>
                </c:pt>
                <c:pt idx="5">
                  <c:v>0.31</c:v>
                </c:pt>
                <c:pt idx="6">
                  <c:v>0.38680000000000003</c:v>
                </c:pt>
                <c:pt idx="7">
                  <c:v>0.53933333333333322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4BF2-4550-94D1-E809274BA290}"/>
            </c:ext>
          </c:extLst>
        </c:ser>
        <c:ser>
          <c:idx val="3"/>
          <c:order val="3"/>
          <c:tx>
            <c:strRef>
              <c:f>Sheet6!$P$41</c:f>
              <c:strCache>
                <c:ptCount val="1"/>
                <c:pt idx="0">
                  <c:v>Seibu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diamond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Sheet6!$Q$37:$X$37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5</c:v>
                </c:pt>
                <c:pt idx="5">
                  <c:v>7</c:v>
                </c:pt>
                <c:pt idx="6">
                  <c:v>10</c:v>
                </c:pt>
                <c:pt idx="7">
                  <c:v>14</c:v>
                </c:pt>
              </c:numCache>
            </c:numRef>
          </c:xVal>
          <c:yVal>
            <c:numRef>
              <c:f>Sheet6!$Q$41:$X$41</c:f>
              <c:numCache>
                <c:formatCode>General</c:formatCode>
                <c:ptCount val="8"/>
                <c:pt idx="0">
                  <c:v>0</c:v>
                </c:pt>
                <c:pt idx="1">
                  <c:v>1.0266666666666662E-2</c:v>
                </c:pt>
                <c:pt idx="2">
                  <c:v>2.2000000000000002E-2</c:v>
                </c:pt>
                <c:pt idx="3">
                  <c:v>3.8933333333333368E-2</c:v>
                </c:pt>
                <c:pt idx="4">
                  <c:v>4.3599999999999993E-2</c:v>
                </c:pt>
                <c:pt idx="5">
                  <c:v>7.6133333333333414E-2</c:v>
                </c:pt>
                <c:pt idx="6">
                  <c:v>0.14306666666666668</c:v>
                </c:pt>
                <c:pt idx="7">
                  <c:v>0.22226666666666672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4BF2-4550-94D1-E809274BA290}"/>
            </c:ext>
          </c:extLst>
        </c:ser>
        <c:ser>
          <c:idx val="4"/>
          <c:order val="4"/>
          <c:tx>
            <c:strRef>
              <c:f>Sheet6!$P$42</c:f>
              <c:strCache>
                <c:ptCount val="1"/>
                <c:pt idx="0">
                  <c:v>Glass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x"/>
            <c:size val="5"/>
            <c:spPr>
              <a:noFill/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Sheet6!$Q$37:$X$37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5</c:v>
                </c:pt>
                <c:pt idx="5">
                  <c:v>7</c:v>
                </c:pt>
                <c:pt idx="6">
                  <c:v>10</c:v>
                </c:pt>
                <c:pt idx="7">
                  <c:v>14</c:v>
                </c:pt>
              </c:numCache>
            </c:numRef>
          </c:xVal>
          <c:yVal>
            <c:numRef>
              <c:f>Sheet6!$Q$42:$X$42</c:f>
              <c:numCache>
                <c:formatCode>General</c:formatCode>
                <c:ptCount val="8"/>
                <c:pt idx="0">
                  <c:v>0</c:v>
                </c:pt>
                <c:pt idx="1">
                  <c:v>9.0666666666667332E-3</c:v>
                </c:pt>
                <c:pt idx="2">
                  <c:v>1.9466666666666712E-2</c:v>
                </c:pt>
                <c:pt idx="3">
                  <c:v>3.680000000000009E-2</c:v>
                </c:pt>
                <c:pt idx="4">
                  <c:v>0.1400000000000001</c:v>
                </c:pt>
                <c:pt idx="5">
                  <c:v>0.3405333333333333</c:v>
                </c:pt>
                <c:pt idx="6">
                  <c:v>0.52506666666666668</c:v>
                </c:pt>
                <c:pt idx="7">
                  <c:v>0.9290666666666666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4BF2-4550-94D1-E809274BA2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59609120"/>
        <c:axId val="-2059602048"/>
      </c:scatterChart>
      <c:valAx>
        <c:axId val="-20596091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in days </a:t>
                </a:r>
              </a:p>
            </c:rich>
          </c:tx>
          <c:layout>
            <c:manualLayout>
              <c:xMode val="edge"/>
              <c:yMode val="edge"/>
              <c:x val="0.48631824146981617"/>
              <c:y val="0.8339114902303876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59602048"/>
        <c:crosses val="autoZero"/>
        <c:crossBetween val="midCat"/>
      </c:valAx>
      <c:valAx>
        <c:axId val="-2059602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Expansion </a:t>
                </a:r>
              </a:p>
            </c:rich>
          </c:tx>
          <c:layout>
            <c:manualLayout>
              <c:xMode val="edge"/>
              <c:yMode val="edge"/>
              <c:x val="1.3319335083114611E-2"/>
              <c:y val="0.3628856809565470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59609120"/>
        <c:crosses val="autoZero"/>
        <c:crossBetween val="midCat"/>
        <c:majorUnit val="5.000000000000001E-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947134733158355E-2"/>
          <c:y val="0.90798556430446198"/>
          <c:w val="0.85216819772528429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1287-BE46-48A9-A2C9-1E979A51EC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17/09/29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4A78-8BC0-465D-A557-8CBBC4B220C7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218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1287-BE46-48A9-A2C9-1E979A51EC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17/09/29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4A78-8BC0-465D-A557-8CBBC4B220C7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600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1287-BE46-48A9-A2C9-1E979A51EC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17/09/29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4A78-8BC0-465D-A557-8CBBC4B220C7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8305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1287-BE46-48A9-A2C9-1E979A51EC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17/09/29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4A78-8BC0-465D-A557-8CBBC4B220C7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424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1287-BE46-48A9-A2C9-1E979A51EC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17/09/29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4A78-8BC0-465D-A557-8CBBC4B220C7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77349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1287-BE46-48A9-A2C9-1E979A51EC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17/09/29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4A78-8BC0-465D-A557-8CBBC4B220C7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6823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1287-BE46-48A9-A2C9-1E979A51EC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17/09/29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4A78-8BC0-465D-A557-8CBBC4B220C7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786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1287-BE46-48A9-A2C9-1E979A51EC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17/09/29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4A78-8BC0-465D-A557-8CBBC4B220C7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314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1287-BE46-48A9-A2C9-1E979A51EC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17/09/29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4A78-8BC0-465D-A557-8CBBC4B220C7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93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1287-BE46-48A9-A2C9-1E979A51EC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17/09/29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4A78-8BC0-465D-A557-8CBBC4B220C7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311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1287-BE46-48A9-A2C9-1E979A51EC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17/09/29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4A78-8BC0-465D-A557-8CBBC4B220C7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33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1287-BE46-48A9-A2C9-1E979A51EC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17/09/29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4A78-8BC0-465D-A557-8CBBC4B220C7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720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1287-BE46-48A9-A2C9-1E979A51EC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17/09/29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4A78-8BC0-465D-A557-8CBBC4B220C7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350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1287-BE46-48A9-A2C9-1E979A51EC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17/09/29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4A78-8BC0-465D-A557-8CBBC4B220C7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370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1287-BE46-48A9-A2C9-1E979A51EC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17/09/29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4A78-8BC0-465D-A557-8CBBC4B220C7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159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1287-BE46-48A9-A2C9-1E979A51EC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17/09/29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4A78-8BC0-465D-A557-8CBBC4B220C7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771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01287-BE46-48A9-A2C9-1E979A51EC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17/09/29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3934A78-8BC0-465D-A557-8CBBC4B220C7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213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450553"/>
            <a:ext cx="9144000" cy="16180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013" dirty="0">
              <a:solidFill>
                <a:prstClr val="black"/>
              </a:solidFill>
              <a:latin typeface="Trebuchet MS" panose="020B0603020202020204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0982658"/>
              </p:ext>
            </p:extLst>
          </p:nvPr>
        </p:nvGraphicFramePr>
        <p:xfrm>
          <a:off x="4834395" y="681955"/>
          <a:ext cx="4188942" cy="2990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1162049" y="0"/>
            <a:ext cx="64103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Investigating the </a:t>
            </a:r>
            <a:r>
              <a:rPr lang="en-US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 </a:t>
            </a:r>
            <a:r>
              <a:rPr lang="en-US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Alkali Silica Reaction in concrete made with Recycle Concrete Aggregate by Carbonation</a:t>
            </a:r>
            <a:endParaRPr lang="en-US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3834095"/>
            <a:ext cx="9144000" cy="302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potential solution for both sustainability in demolition and increased service life is repurposing concrete that is taken out of service as recycled concrete aggregate (RCA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material allows for a more economical aggregate source for towns that are located far from any virgin aggregate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en-US" sz="1400" dirty="0" smtClean="0"/>
              <a:t>.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Recycling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existing concrete for use as aggregate in new construction has gained consideration in recent years because of high costs of disposal of waste concrete and shortage of virgin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aggregate. However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main worry with using RCA as a sustainable construction material is its potential for Alkali-Silica Reaction(ASR), shrinkage, freezing-thawing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 of this research  is to investigate the effect of  ASR on recycled Aggregate improved by carbonation technology. 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dirty="0" smtClean="0"/>
          </a:p>
          <a:p>
            <a:r>
              <a:rPr lang="en-US" sz="1350" dirty="0" smtClean="0"/>
              <a:t> </a:t>
            </a:r>
            <a:endParaRPr lang="en-US" sz="135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2359"/>
            <a:ext cx="1895260" cy="33693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5260" y="623471"/>
            <a:ext cx="2939135" cy="3358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12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442</TotalTime>
  <Words>148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Times New Roman</vt:lpstr>
      <vt:lpstr>Trebuchet MS</vt:lpstr>
      <vt:lpstr>Wingdings</vt:lpstr>
      <vt:lpstr>Wingdings 3</vt:lpstr>
      <vt:lpstr>Facet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iyoda</dc:creator>
  <cp:lastModifiedBy>iyoda</cp:lastModifiedBy>
  <cp:revision>7</cp:revision>
  <dcterms:created xsi:type="dcterms:W3CDTF">2017-09-29T17:42:57Z</dcterms:created>
  <dcterms:modified xsi:type="dcterms:W3CDTF">2017-09-30T01:05:31Z</dcterms:modified>
</cp:coreProperties>
</file>