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A945E0-B8BD-44E9-8F34-C4CB8E63ABB8}" type="datetimeFigureOut">
              <a:rPr kumimoji="1" lang="ja-JP" altLang="en-US" smtClean="0"/>
              <a:t>2014/11/10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EC22EC-096E-40F8-AF93-26B6AE97B3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6120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中性化を想定した場合の試験は、促進中性化試験と大気暴露試験を行います</a:t>
            </a:r>
            <a:endParaRPr kumimoji="1" lang="en-US" altLang="ja-JP" dirty="0" smtClean="0"/>
          </a:p>
          <a:p>
            <a:r>
              <a:rPr kumimoji="1" lang="ja-JP" altLang="en-US" dirty="0" smtClean="0"/>
              <a:t>測定日は</a:t>
            </a:r>
            <a:r>
              <a:rPr kumimoji="1" lang="ja-JP" altLang="en-US" dirty="0" err="1" smtClean="0"/>
              <a:t>、、、</a:t>
            </a:r>
            <a:r>
              <a:rPr kumimoji="1" lang="ja-JP" altLang="en-US" dirty="0" smtClean="0"/>
              <a:t>で実施します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透過性を想定場合の試験は、真空吸水試験を行います</a:t>
            </a:r>
            <a:endParaRPr kumimoji="1" lang="en-US" altLang="ja-JP" dirty="0" smtClean="0"/>
          </a:p>
          <a:p>
            <a:r>
              <a:rPr kumimoji="1" lang="ja-JP" altLang="en-US" dirty="0" smtClean="0"/>
              <a:t>供試体は</a:t>
            </a:r>
            <a:r>
              <a:rPr kumimoji="1" lang="ja-JP" altLang="en-US" dirty="0" err="1" smtClean="0"/>
              <a:t>、、、</a:t>
            </a:r>
            <a:r>
              <a:rPr kumimoji="1" lang="ja-JP" altLang="en-US" dirty="0" smtClean="0"/>
              <a:t>で実施します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塩害を想定した場合の試験は、非定常電気泳動試験と塩水浸漬試験を行います</a:t>
            </a:r>
            <a:endParaRPr kumimoji="1" lang="en-US" altLang="ja-JP" dirty="0" smtClean="0"/>
          </a:p>
          <a:p>
            <a:r>
              <a:rPr kumimoji="1" lang="ja-JP" altLang="en-US" dirty="0" smtClean="0"/>
              <a:t>供試体は</a:t>
            </a:r>
            <a:r>
              <a:rPr kumimoji="1" lang="ja-JP" altLang="en-US" dirty="0" err="1" smtClean="0"/>
              <a:t>、、、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CE1F37-2798-4BB0-849F-92DE1AAB950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9557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BF644-5858-4B1F-8B9B-1601DCF37705}" type="datetimeFigureOut">
              <a:rPr kumimoji="1" lang="ja-JP" altLang="en-US" smtClean="0"/>
              <a:t>2014/11/10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F8183-3F56-434D-9E98-C12BA8E1B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8569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BF644-5858-4B1F-8B9B-1601DCF37705}" type="datetimeFigureOut">
              <a:rPr kumimoji="1" lang="ja-JP" altLang="en-US" smtClean="0"/>
              <a:t>2014/11/10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F8183-3F56-434D-9E98-C12BA8E1B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2543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BF644-5858-4B1F-8B9B-1601DCF37705}" type="datetimeFigureOut">
              <a:rPr kumimoji="1" lang="ja-JP" altLang="en-US" smtClean="0"/>
              <a:t>2014/11/10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F8183-3F56-434D-9E98-C12BA8E1B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0115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BF644-5858-4B1F-8B9B-1601DCF37705}" type="datetimeFigureOut">
              <a:rPr kumimoji="1" lang="ja-JP" altLang="en-US" smtClean="0"/>
              <a:t>2014/11/10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F8183-3F56-434D-9E98-C12BA8E1B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4497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BF644-5858-4B1F-8B9B-1601DCF37705}" type="datetimeFigureOut">
              <a:rPr kumimoji="1" lang="ja-JP" altLang="en-US" smtClean="0"/>
              <a:t>2014/11/10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F8183-3F56-434D-9E98-C12BA8E1B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724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BF644-5858-4B1F-8B9B-1601DCF37705}" type="datetimeFigureOut">
              <a:rPr kumimoji="1" lang="ja-JP" altLang="en-US" smtClean="0"/>
              <a:t>2014/11/10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F8183-3F56-434D-9E98-C12BA8E1B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2903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BF644-5858-4B1F-8B9B-1601DCF37705}" type="datetimeFigureOut">
              <a:rPr kumimoji="1" lang="ja-JP" altLang="en-US" smtClean="0"/>
              <a:t>2014/11/10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F8183-3F56-434D-9E98-C12BA8E1B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39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BF644-5858-4B1F-8B9B-1601DCF37705}" type="datetimeFigureOut">
              <a:rPr kumimoji="1" lang="ja-JP" altLang="en-US" smtClean="0"/>
              <a:t>2014/11/10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F8183-3F56-434D-9E98-C12BA8E1B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2023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BF644-5858-4B1F-8B9B-1601DCF37705}" type="datetimeFigureOut">
              <a:rPr kumimoji="1" lang="ja-JP" altLang="en-US" smtClean="0"/>
              <a:t>2014/11/10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F8183-3F56-434D-9E98-C12BA8E1B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6914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BF644-5858-4B1F-8B9B-1601DCF37705}" type="datetimeFigureOut">
              <a:rPr kumimoji="1" lang="ja-JP" altLang="en-US" smtClean="0"/>
              <a:t>2014/11/10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F8183-3F56-434D-9E98-C12BA8E1B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4719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BF644-5858-4B1F-8B9B-1601DCF37705}" type="datetimeFigureOut">
              <a:rPr kumimoji="1" lang="ja-JP" altLang="en-US" smtClean="0"/>
              <a:t>2014/11/10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F8183-3F56-434D-9E98-C12BA8E1B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728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BF644-5858-4B1F-8B9B-1601DCF37705}" type="datetimeFigureOut">
              <a:rPr kumimoji="1" lang="ja-JP" altLang="en-US" smtClean="0"/>
              <a:t>2014/11/10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CF8183-3F56-434D-9E98-C12BA8E1B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3344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フローチャート: 処理 7"/>
          <p:cNvSpPr/>
          <p:nvPr/>
        </p:nvSpPr>
        <p:spPr>
          <a:xfrm>
            <a:off x="757733" y="5369744"/>
            <a:ext cx="3772270" cy="471638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000" dirty="0">
              <a:solidFill>
                <a:prstClr val="black"/>
              </a:solidFill>
            </a:endParaRPr>
          </a:p>
        </p:txBody>
      </p:sp>
      <p:sp>
        <p:nvSpPr>
          <p:cNvPr id="37" name="角丸四角形 36"/>
          <p:cNvSpPr/>
          <p:nvPr/>
        </p:nvSpPr>
        <p:spPr>
          <a:xfrm>
            <a:off x="137253" y="333376"/>
            <a:ext cx="4309451" cy="3469656"/>
          </a:xfrm>
          <a:prstGeom prst="roundRect">
            <a:avLst>
              <a:gd name="adj" fmla="val 1369"/>
            </a:avLst>
          </a:prstGeom>
          <a:ln w="190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35" name="角丸四角形 34"/>
          <p:cNvSpPr/>
          <p:nvPr/>
        </p:nvSpPr>
        <p:spPr>
          <a:xfrm>
            <a:off x="241941" y="202273"/>
            <a:ext cx="1542264" cy="260469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000" dirty="0" smtClean="0">
                <a:solidFill>
                  <a:prstClr val="black"/>
                </a:solidFill>
              </a:rPr>
              <a:t>中性化</a:t>
            </a:r>
            <a:endParaRPr lang="en-US" altLang="ja-JP" sz="2000" dirty="0" smtClean="0">
              <a:solidFill>
                <a:prstClr val="black"/>
              </a:solidFill>
            </a:endParaRPr>
          </a:p>
        </p:txBody>
      </p:sp>
      <p:sp>
        <p:nvSpPr>
          <p:cNvPr id="39" name="角丸四角形 38"/>
          <p:cNvSpPr/>
          <p:nvPr/>
        </p:nvSpPr>
        <p:spPr>
          <a:xfrm>
            <a:off x="151102" y="3980438"/>
            <a:ext cx="8841796" cy="2846193"/>
          </a:xfrm>
          <a:prstGeom prst="roundRect">
            <a:avLst>
              <a:gd name="adj" fmla="val 1895"/>
            </a:avLst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38" name="角丸四角形 37"/>
          <p:cNvSpPr/>
          <p:nvPr/>
        </p:nvSpPr>
        <p:spPr>
          <a:xfrm>
            <a:off x="244387" y="3841850"/>
            <a:ext cx="1539818" cy="297613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000" dirty="0">
                <a:solidFill>
                  <a:prstClr val="black"/>
                </a:solidFill>
              </a:rPr>
              <a:t>塩害</a:t>
            </a:r>
            <a:endParaRPr lang="en-US" altLang="ja-JP" sz="2000" dirty="0" smtClean="0">
              <a:solidFill>
                <a:prstClr val="black"/>
              </a:solidFill>
            </a:endParaRPr>
          </a:p>
        </p:txBody>
      </p:sp>
      <p:sp>
        <p:nvSpPr>
          <p:cNvPr id="41" name="角丸四角形 40"/>
          <p:cNvSpPr/>
          <p:nvPr/>
        </p:nvSpPr>
        <p:spPr>
          <a:xfrm>
            <a:off x="4572000" y="333376"/>
            <a:ext cx="4407049" cy="3461032"/>
          </a:xfrm>
          <a:prstGeom prst="roundRect">
            <a:avLst>
              <a:gd name="adj" fmla="val 1768"/>
            </a:avLst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4" name="フローチャート: 処理 63"/>
          <p:cNvSpPr/>
          <p:nvPr/>
        </p:nvSpPr>
        <p:spPr>
          <a:xfrm>
            <a:off x="1909298" y="380366"/>
            <a:ext cx="2410549" cy="381965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2000" dirty="0" smtClean="0">
                <a:solidFill>
                  <a:prstClr val="black"/>
                </a:solidFill>
              </a:rPr>
              <a:t>【</a:t>
            </a:r>
            <a:r>
              <a:rPr lang="ja-JP" altLang="en-US" sz="2000" dirty="0" smtClean="0">
                <a:solidFill>
                  <a:prstClr val="black"/>
                </a:solidFill>
              </a:rPr>
              <a:t>測定日</a:t>
            </a:r>
            <a:r>
              <a:rPr lang="en-US" altLang="ja-JP" sz="2000" dirty="0" smtClean="0">
                <a:solidFill>
                  <a:prstClr val="black"/>
                </a:solidFill>
              </a:rPr>
              <a:t>】1.4.8.13</a:t>
            </a:r>
            <a:r>
              <a:rPr lang="ja-JP" altLang="en-US" sz="2000" dirty="0" smtClean="0">
                <a:solidFill>
                  <a:prstClr val="black"/>
                </a:solidFill>
              </a:rPr>
              <a:t>週</a:t>
            </a:r>
            <a:endParaRPr lang="ja-JP" altLang="en-US" sz="2000" dirty="0">
              <a:solidFill>
                <a:prstClr val="black"/>
              </a:solidFill>
            </a:endParaRPr>
          </a:p>
        </p:txBody>
      </p:sp>
      <p:pic>
        <p:nvPicPr>
          <p:cNvPr id="85" name="図 8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722" y="2091850"/>
            <a:ext cx="2560931" cy="1278423"/>
          </a:xfrm>
          <a:prstGeom prst="rect">
            <a:avLst/>
          </a:prstGeom>
        </p:spPr>
      </p:pic>
      <p:pic>
        <p:nvPicPr>
          <p:cNvPr id="86" name="図 8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7105" y="548066"/>
            <a:ext cx="2664188" cy="1345550"/>
          </a:xfrm>
          <a:prstGeom prst="rect">
            <a:avLst/>
          </a:prstGeom>
        </p:spPr>
      </p:pic>
      <p:pic>
        <p:nvPicPr>
          <p:cNvPr id="87" name="図 8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95802" y="939737"/>
            <a:ext cx="1451318" cy="1152113"/>
          </a:xfrm>
          <a:prstGeom prst="rect">
            <a:avLst/>
          </a:prstGeom>
        </p:spPr>
      </p:pic>
      <p:sp>
        <p:nvSpPr>
          <p:cNvPr id="88" name="角丸四角形 87"/>
          <p:cNvSpPr/>
          <p:nvPr/>
        </p:nvSpPr>
        <p:spPr>
          <a:xfrm>
            <a:off x="2607179" y="2413968"/>
            <a:ext cx="1810291" cy="84970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solidFill>
                  <a:prstClr val="black"/>
                </a:solidFill>
              </a:rPr>
              <a:t>フェノールフタレイン溶液を噴霧し中性化深さを測定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pic>
        <p:nvPicPr>
          <p:cNvPr id="89" name="図 8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4201" y="4516527"/>
            <a:ext cx="2807613" cy="1705166"/>
          </a:xfrm>
          <a:prstGeom prst="rect">
            <a:avLst/>
          </a:prstGeom>
        </p:spPr>
      </p:pic>
      <p:sp>
        <p:nvSpPr>
          <p:cNvPr id="90" name="フローチャート: 処理 89"/>
          <p:cNvSpPr/>
          <p:nvPr/>
        </p:nvSpPr>
        <p:spPr>
          <a:xfrm>
            <a:off x="557585" y="6223431"/>
            <a:ext cx="1875412" cy="618462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600" dirty="0" smtClean="0">
                <a:solidFill>
                  <a:prstClr val="black"/>
                </a:solidFill>
              </a:rPr>
              <a:t>【</a:t>
            </a:r>
            <a:r>
              <a:rPr lang="ja-JP" altLang="en-US" sz="1600" dirty="0" smtClean="0">
                <a:solidFill>
                  <a:prstClr val="black"/>
                </a:solidFill>
              </a:rPr>
              <a:t>通電時間</a:t>
            </a:r>
            <a:r>
              <a:rPr lang="en-US" altLang="ja-JP" sz="1600" dirty="0" smtClean="0">
                <a:solidFill>
                  <a:prstClr val="black"/>
                </a:solidFill>
              </a:rPr>
              <a:t>】</a:t>
            </a:r>
          </a:p>
          <a:p>
            <a:r>
              <a:rPr lang="en-US" altLang="ja-JP" sz="1600" dirty="0" smtClean="0">
                <a:solidFill>
                  <a:prstClr val="black"/>
                </a:solidFill>
              </a:rPr>
              <a:t>6.12.24.48</a:t>
            </a:r>
            <a:r>
              <a:rPr lang="ja-JP" altLang="en-US" sz="1600" dirty="0" smtClean="0">
                <a:solidFill>
                  <a:prstClr val="black"/>
                </a:solidFill>
              </a:rPr>
              <a:t>時間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91" name="角丸四角形 90"/>
          <p:cNvSpPr/>
          <p:nvPr/>
        </p:nvSpPr>
        <p:spPr>
          <a:xfrm>
            <a:off x="2431658" y="4089392"/>
            <a:ext cx="1048430" cy="313371"/>
          </a:xfrm>
          <a:prstGeom prst="roundRect">
            <a:avLst/>
          </a:prstGeom>
          <a:noFill/>
          <a:ln w="190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solidFill>
                  <a:prstClr val="black"/>
                </a:solidFill>
              </a:rPr>
              <a:t>供試体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92" name="正方形/長方形 91"/>
          <p:cNvSpPr/>
          <p:nvPr/>
        </p:nvSpPr>
        <p:spPr>
          <a:xfrm>
            <a:off x="3480088" y="4564261"/>
            <a:ext cx="3149767" cy="3536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dirty="0" smtClean="0">
                <a:solidFill>
                  <a:prstClr val="black"/>
                </a:solidFill>
              </a:rPr>
              <a:t>（電気泳動）</a:t>
            </a:r>
            <a:r>
              <a:rPr lang="el-GR" altLang="ja-JP" sz="1600" dirty="0" smtClean="0">
                <a:solidFill>
                  <a:prstClr val="black"/>
                </a:solidFill>
              </a:rPr>
              <a:t>Φ</a:t>
            </a:r>
            <a:r>
              <a:rPr lang="en-US" altLang="ja-JP" sz="1600" dirty="0" smtClean="0">
                <a:solidFill>
                  <a:prstClr val="black"/>
                </a:solidFill>
              </a:rPr>
              <a:t>10×5(cm)</a:t>
            </a:r>
          </a:p>
          <a:p>
            <a:r>
              <a:rPr lang="ja-JP" altLang="en-US" sz="1600" dirty="0" smtClean="0">
                <a:solidFill>
                  <a:prstClr val="black"/>
                </a:solidFill>
              </a:rPr>
              <a:t>（塩水浸漬）</a:t>
            </a:r>
            <a:r>
              <a:rPr lang="en-US" altLang="ja-JP" sz="1600" dirty="0" smtClean="0">
                <a:solidFill>
                  <a:prstClr val="black"/>
                </a:solidFill>
              </a:rPr>
              <a:t>10×10×40</a:t>
            </a:r>
            <a:r>
              <a:rPr lang="ja-JP" altLang="en-US" sz="1600" dirty="0" smtClean="0">
                <a:solidFill>
                  <a:prstClr val="black"/>
                </a:solidFill>
              </a:rPr>
              <a:t>（ｃｍ）</a:t>
            </a:r>
            <a:endParaRPr lang="en-US" altLang="ja-JP" sz="1600" dirty="0" smtClean="0">
              <a:solidFill>
                <a:prstClr val="black"/>
              </a:solidFill>
            </a:endParaRPr>
          </a:p>
          <a:p>
            <a:pPr algn="ctr"/>
            <a:r>
              <a:rPr lang="ja-JP" altLang="en-US" sz="1600" dirty="0" smtClean="0">
                <a:solidFill>
                  <a:prstClr val="black"/>
                </a:solidFill>
              </a:rPr>
              <a:t>　　　　　　</a:t>
            </a:r>
            <a:r>
              <a:rPr lang="en-US" altLang="ja-JP" sz="1600" dirty="0" smtClean="0">
                <a:solidFill>
                  <a:prstClr val="black"/>
                </a:solidFill>
              </a:rPr>
              <a:t>4×4×16</a:t>
            </a:r>
            <a:r>
              <a:rPr lang="ja-JP" altLang="en-US" sz="1600" dirty="0" smtClean="0">
                <a:solidFill>
                  <a:prstClr val="black"/>
                </a:solidFill>
              </a:rPr>
              <a:t>（ｃｍ）</a:t>
            </a:r>
            <a:endParaRPr lang="en-US" altLang="ja-JP" sz="1600" dirty="0" smtClean="0">
              <a:solidFill>
                <a:prstClr val="black"/>
              </a:solidFill>
            </a:endParaRPr>
          </a:p>
          <a:p>
            <a:pPr algn="ctr"/>
            <a:endParaRPr lang="en-US" altLang="ja-JP" dirty="0" smtClean="0">
              <a:solidFill>
                <a:prstClr val="black"/>
              </a:solidFill>
            </a:endParaRPr>
          </a:p>
          <a:p>
            <a:pPr algn="ctr"/>
            <a:endParaRPr lang="en-US" altLang="ja-JP" dirty="0" smtClean="0">
              <a:solidFill>
                <a:prstClr val="black"/>
              </a:solidFill>
            </a:endParaRPr>
          </a:p>
        </p:txBody>
      </p:sp>
      <p:pic>
        <p:nvPicPr>
          <p:cNvPr id="94" name="図 9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46511" y="4970496"/>
            <a:ext cx="2494190" cy="1125039"/>
          </a:xfrm>
          <a:prstGeom prst="rect">
            <a:avLst/>
          </a:prstGeom>
        </p:spPr>
      </p:pic>
      <p:sp>
        <p:nvSpPr>
          <p:cNvPr id="96" name="フローチャート: 処理 95"/>
          <p:cNvSpPr/>
          <p:nvPr/>
        </p:nvSpPr>
        <p:spPr>
          <a:xfrm>
            <a:off x="3732851" y="6130448"/>
            <a:ext cx="2607850" cy="726707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600" dirty="0" smtClean="0">
                <a:solidFill>
                  <a:prstClr val="black"/>
                </a:solidFill>
              </a:rPr>
              <a:t>【</a:t>
            </a:r>
            <a:r>
              <a:rPr lang="ja-JP" altLang="en-US" sz="1600" dirty="0">
                <a:solidFill>
                  <a:prstClr val="black"/>
                </a:solidFill>
              </a:rPr>
              <a:t>浸</a:t>
            </a:r>
            <a:r>
              <a:rPr lang="ja-JP" altLang="en-US" sz="1600" dirty="0" smtClean="0">
                <a:solidFill>
                  <a:prstClr val="black"/>
                </a:solidFill>
              </a:rPr>
              <a:t>漬期間</a:t>
            </a:r>
            <a:r>
              <a:rPr lang="en-US" altLang="ja-JP" sz="1600" dirty="0" smtClean="0">
                <a:solidFill>
                  <a:prstClr val="black"/>
                </a:solidFill>
              </a:rPr>
              <a:t>】1.4.8.13</a:t>
            </a:r>
            <a:r>
              <a:rPr lang="ja-JP" altLang="en-US" sz="1600" dirty="0" smtClean="0">
                <a:solidFill>
                  <a:prstClr val="black"/>
                </a:solidFill>
              </a:rPr>
              <a:t>週</a:t>
            </a:r>
            <a:endParaRPr lang="en-US" altLang="ja-JP" sz="1600" dirty="0" smtClean="0">
              <a:solidFill>
                <a:prstClr val="black"/>
              </a:solidFill>
            </a:endParaRPr>
          </a:p>
          <a:p>
            <a:r>
              <a:rPr lang="en-US" altLang="ja-JP" sz="1600" dirty="0" smtClean="0">
                <a:solidFill>
                  <a:prstClr val="black"/>
                </a:solidFill>
              </a:rPr>
              <a:t>【</a:t>
            </a:r>
            <a:r>
              <a:rPr lang="ja-JP" altLang="en-US" sz="1600" dirty="0" smtClean="0">
                <a:solidFill>
                  <a:prstClr val="black"/>
                </a:solidFill>
              </a:rPr>
              <a:t>塩分濃度</a:t>
            </a:r>
            <a:r>
              <a:rPr lang="en-US" altLang="ja-JP" sz="1600" dirty="0" smtClean="0">
                <a:solidFill>
                  <a:prstClr val="black"/>
                </a:solidFill>
              </a:rPr>
              <a:t>】10</a:t>
            </a:r>
            <a:r>
              <a:rPr lang="ja-JP" altLang="en-US" sz="1600" dirty="0" smtClean="0">
                <a:solidFill>
                  <a:prstClr val="black"/>
                </a:solidFill>
              </a:rPr>
              <a:t>％</a:t>
            </a:r>
            <a:endParaRPr lang="en-US" altLang="ja-JP" sz="1600" dirty="0" smtClean="0">
              <a:solidFill>
                <a:prstClr val="black"/>
              </a:solidFill>
            </a:endParaRPr>
          </a:p>
        </p:txBody>
      </p:sp>
      <p:pic>
        <p:nvPicPr>
          <p:cNvPr id="101" name="図 10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553474" y="4765885"/>
            <a:ext cx="975074" cy="755282"/>
          </a:xfrm>
          <a:prstGeom prst="rect">
            <a:avLst/>
          </a:prstGeom>
        </p:spPr>
      </p:pic>
      <p:pic>
        <p:nvPicPr>
          <p:cNvPr id="103" name="図 10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45757" y="4495668"/>
            <a:ext cx="665061" cy="424096"/>
          </a:xfrm>
          <a:prstGeom prst="rect">
            <a:avLst/>
          </a:prstGeom>
        </p:spPr>
      </p:pic>
      <p:pic>
        <p:nvPicPr>
          <p:cNvPr id="104" name="図 10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78132" y="6202601"/>
            <a:ext cx="1043753" cy="437703"/>
          </a:xfrm>
          <a:prstGeom prst="rect">
            <a:avLst/>
          </a:prstGeom>
        </p:spPr>
      </p:pic>
      <p:sp>
        <p:nvSpPr>
          <p:cNvPr id="105" name="角丸四角形 104"/>
          <p:cNvSpPr/>
          <p:nvPr/>
        </p:nvSpPr>
        <p:spPr>
          <a:xfrm>
            <a:off x="7405955" y="5948758"/>
            <a:ext cx="1502873" cy="708397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solidFill>
                  <a:prstClr val="black"/>
                </a:solidFill>
              </a:rPr>
              <a:t>硝酸銀を噴霧し、塩分浸透深さを測定</a:t>
            </a:r>
            <a:endParaRPr lang="en-US" altLang="ja-JP" sz="1600" dirty="0" smtClean="0">
              <a:solidFill>
                <a:prstClr val="black"/>
              </a:solidFill>
            </a:endParaRPr>
          </a:p>
        </p:txBody>
      </p:sp>
      <p:sp>
        <p:nvSpPr>
          <p:cNvPr id="106" name="正方形/長方形 105"/>
          <p:cNvSpPr/>
          <p:nvPr/>
        </p:nvSpPr>
        <p:spPr>
          <a:xfrm>
            <a:off x="4604184" y="1063078"/>
            <a:ext cx="2902332" cy="14619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/>
            </a:pPr>
            <a:r>
              <a:rPr lang="ja-JP" altLang="en-US" sz="1600" dirty="0" smtClean="0">
                <a:solidFill>
                  <a:prstClr val="black"/>
                </a:solidFill>
              </a:rPr>
              <a:t>乾燥炉で</a:t>
            </a:r>
            <a:r>
              <a:rPr lang="en-US" altLang="ja-JP" sz="1600" dirty="0" smtClean="0">
                <a:solidFill>
                  <a:prstClr val="black"/>
                </a:solidFill>
              </a:rPr>
              <a:t>5</a:t>
            </a:r>
            <a:r>
              <a:rPr lang="ja-JP" altLang="en-US" sz="1600" dirty="0" smtClean="0">
                <a:solidFill>
                  <a:prstClr val="black"/>
                </a:solidFill>
              </a:rPr>
              <a:t>日間乾燥</a:t>
            </a:r>
            <a:endParaRPr lang="en-US" altLang="ja-JP" sz="1600" dirty="0" smtClean="0">
              <a:solidFill>
                <a:prstClr val="black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ja-JP" sz="1600" dirty="0" smtClean="0">
                <a:solidFill>
                  <a:prstClr val="black"/>
                </a:solidFill>
              </a:rPr>
              <a:t>1</a:t>
            </a:r>
            <a:r>
              <a:rPr lang="ja-JP" altLang="en-US" sz="1600" dirty="0" smtClean="0">
                <a:solidFill>
                  <a:prstClr val="black"/>
                </a:solidFill>
              </a:rPr>
              <a:t>時間吸引、</a:t>
            </a:r>
            <a:r>
              <a:rPr lang="en-US" altLang="ja-JP" sz="1600" dirty="0" smtClean="0">
                <a:solidFill>
                  <a:prstClr val="black"/>
                </a:solidFill>
              </a:rPr>
              <a:t>2</a:t>
            </a:r>
            <a:r>
              <a:rPr lang="ja-JP" altLang="en-US" sz="1600" dirty="0" smtClean="0">
                <a:solidFill>
                  <a:prstClr val="black"/>
                </a:solidFill>
              </a:rPr>
              <a:t>時間真空保持</a:t>
            </a:r>
            <a:endParaRPr lang="en-US" altLang="ja-JP" sz="1600" dirty="0" smtClean="0">
              <a:solidFill>
                <a:prstClr val="black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ja-JP" altLang="en-US" sz="1600" dirty="0" smtClean="0">
                <a:solidFill>
                  <a:prstClr val="black"/>
                </a:solidFill>
              </a:rPr>
              <a:t>割裂</a:t>
            </a:r>
            <a:endParaRPr lang="en-US" altLang="ja-JP" sz="1600" dirty="0" smtClean="0">
              <a:solidFill>
                <a:prstClr val="black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ja-JP" altLang="en-US" sz="1600" dirty="0" smtClean="0">
                <a:solidFill>
                  <a:prstClr val="black"/>
                </a:solidFill>
              </a:rPr>
              <a:t>　</a:t>
            </a:r>
            <a:endParaRPr lang="en-US" altLang="ja-JP" sz="1600" dirty="0" smtClean="0">
              <a:solidFill>
                <a:prstClr val="black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altLang="ja-JP" sz="1600" dirty="0" smtClean="0">
              <a:solidFill>
                <a:prstClr val="black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altLang="ja-JP" sz="1600" dirty="0" smtClean="0">
              <a:solidFill>
                <a:prstClr val="black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ja-JP" altLang="en-US" sz="1600" dirty="0">
              <a:solidFill>
                <a:prstClr val="black"/>
              </a:solidFill>
            </a:endParaRPr>
          </a:p>
        </p:txBody>
      </p:sp>
      <p:grpSp>
        <p:nvGrpSpPr>
          <p:cNvPr id="3" name="グループ化 2"/>
          <p:cNvGrpSpPr/>
          <p:nvPr/>
        </p:nvGrpSpPr>
        <p:grpSpPr>
          <a:xfrm>
            <a:off x="4643506" y="207546"/>
            <a:ext cx="4292534" cy="2631275"/>
            <a:chOff x="4696372" y="933774"/>
            <a:chExt cx="4292534" cy="2631275"/>
          </a:xfrm>
        </p:grpSpPr>
        <p:sp>
          <p:nvSpPr>
            <p:cNvPr id="40" name="角丸四角形 39"/>
            <p:cNvSpPr/>
            <p:nvPr/>
          </p:nvSpPr>
          <p:spPr>
            <a:xfrm>
              <a:off x="4719443" y="933774"/>
              <a:ext cx="1501558" cy="267794"/>
            </a:xfrm>
            <a:prstGeom prst="round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2000" dirty="0" smtClean="0">
                  <a:solidFill>
                    <a:prstClr val="black"/>
                  </a:solidFill>
                </a:rPr>
                <a:t>透過性</a:t>
              </a:r>
              <a:endParaRPr lang="en-US" altLang="ja-JP" sz="2000" dirty="0" smtClean="0">
                <a:solidFill>
                  <a:prstClr val="black"/>
                </a:solidFill>
              </a:endParaRPr>
            </a:p>
          </p:txBody>
        </p:sp>
        <p:pic>
          <p:nvPicPr>
            <p:cNvPr id="97" name="図 96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7486036" y="1501416"/>
              <a:ext cx="1502870" cy="1368403"/>
            </a:xfrm>
            <a:prstGeom prst="rect">
              <a:avLst/>
            </a:prstGeom>
          </p:spPr>
        </p:pic>
        <p:grpSp>
          <p:nvGrpSpPr>
            <p:cNvPr id="98" name="グループ化 97"/>
            <p:cNvGrpSpPr/>
            <p:nvPr/>
          </p:nvGrpSpPr>
          <p:grpSpPr>
            <a:xfrm>
              <a:off x="4696372" y="1244849"/>
              <a:ext cx="4107524" cy="763663"/>
              <a:chOff x="4758794" y="1176392"/>
              <a:chExt cx="4107524" cy="763663"/>
            </a:xfrm>
          </p:grpSpPr>
          <p:sp>
            <p:nvSpPr>
              <p:cNvPr id="99" name="角丸四角形 98"/>
              <p:cNvSpPr/>
              <p:nvPr/>
            </p:nvSpPr>
            <p:spPr>
              <a:xfrm>
                <a:off x="4758794" y="1176392"/>
                <a:ext cx="1060666" cy="292797"/>
              </a:xfrm>
              <a:prstGeom prst="roundRect">
                <a:avLst/>
              </a:prstGeom>
              <a:noFill/>
              <a:ln w="190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600" dirty="0" smtClean="0">
                    <a:solidFill>
                      <a:prstClr val="black"/>
                    </a:solidFill>
                  </a:rPr>
                  <a:t>供試体</a:t>
                </a:r>
                <a:endParaRPr lang="ja-JP" altLang="en-US" sz="16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00" name="正方形/長方形 99"/>
              <p:cNvSpPr/>
              <p:nvPr/>
            </p:nvSpPr>
            <p:spPr>
              <a:xfrm>
                <a:off x="5815107" y="1503184"/>
                <a:ext cx="3051211" cy="43687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l-GR" altLang="ja-JP" sz="1600" dirty="0" smtClean="0">
                    <a:solidFill>
                      <a:prstClr val="black"/>
                    </a:solidFill>
                  </a:rPr>
                  <a:t>Φ</a:t>
                </a:r>
                <a:r>
                  <a:rPr lang="en-US" altLang="ja-JP" sz="1600" dirty="0" smtClean="0">
                    <a:solidFill>
                      <a:prstClr val="black"/>
                    </a:solidFill>
                  </a:rPr>
                  <a:t>10×5(cm)</a:t>
                </a:r>
              </a:p>
              <a:p>
                <a:pPr algn="ctr"/>
                <a:endParaRPr lang="en-US" altLang="ja-JP" dirty="0" smtClean="0">
                  <a:solidFill>
                    <a:prstClr val="black"/>
                  </a:solidFill>
                </a:endParaRPr>
              </a:p>
              <a:p>
                <a:pPr algn="ctr"/>
                <a:endParaRPr lang="en-US" altLang="ja-JP" dirty="0" smtClean="0">
                  <a:solidFill>
                    <a:prstClr val="black"/>
                  </a:solidFill>
                </a:endParaRPr>
              </a:p>
              <a:p>
                <a:pPr algn="ctr"/>
                <a:endParaRPr lang="en-US" altLang="ja-JP" dirty="0" smtClean="0">
                  <a:solidFill>
                    <a:prstClr val="black"/>
                  </a:solidFill>
                </a:endParaRPr>
              </a:p>
            </p:txBody>
          </p:sp>
        </p:grpSp>
        <p:pic>
          <p:nvPicPr>
            <p:cNvPr id="107" name="図 106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4840421" y="2870373"/>
              <a:ext cx="2520319" cy="694676"/>
            </a:xfrm>
            <a:prstGeom prst="rect">
              <a:avLst/>
            </a:prstGeom>
          </p:spPr>
        </p:pic>
        <p:sp>
          <p:nvSpPr>
            <p:cNvPr id="108" name="フローチャート: 代替処理 107"/>
            <p:cNvSpPr/>
            <p:nvPr/>
          </p:nvSpPr>
          <p:spPr>
            <a:xfrm>
              <a:off x="7486036" y="3078175"/>
              <a:ext cx="1488747" cy="440069"/>
            </a:xfrm>
            <a:prstGeom prst="flowChartAlternateProcess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600" dirty="0" smtClean="0">
                  <a:solidFill>
                    <a:prstClr val="black"/>
                  </a:solidFill>
                </a:rPr>
                <a:t>深さ方向の影響を確認する</a:t>
              </a:r>
              <a:endParaRPr lang="ja-JP" altLang="en-US" sz="1600" dirty="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6490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163</Words>
  <Application>Microsoft Office PowerPoint</Application>
  <PresentationFormat>画面に合わせる (4:3)</PresentationFormat>
  <Paragraphs>32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nakada</dc:creator>
  <cp:lastModifiedBy>nakada</cp:lastModifiedBy>
  <cp:revision>1</cp:revision>
  <dcterms:created xsi:type="dcterms:W3CDTF">2014-11-10T10:39:13Z</dcterms:created>
  <dcterms:modified xsi:type="dcterms:W3CDTF">2014-11-10T10:42:24Z</dcterms:modified>
</cp:coreProperties>
</file>